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EC2F4D-0176-4E6F-BDA7-98B383363B2A}" type="datetimeFigureOut">
              <a:rPr lang="en-CA" smtClean="0"/>
              <a:t>2020-04-09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F69D5C-3061-479F-A5EB-85436A22C3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42300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6BFBCF0-BB00-40B8-B10B-ACA97AC32B97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3696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219E9D-B784-41D6-8BFB-2A92977BD188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39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E9D56D-7D1F-4546-80F5-8ED0DD422FA9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29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61C006-3CD4-4814-9FBF-B699EA5F7DD1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5668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B7FC5E-0DCC-45C5-B3FB-CCF6E54A8943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4991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F0FCFC6-B6A7-4FCD-AADD-641D30B1D495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137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47E7C4-E70E-46A0-A96C-2BF74E0D3A39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0411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5BB6C44-EA1F-4FDA-92BF-EEB8AA75BB72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15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26BF3D-EFF7-42D1-84BA-FCDCD877CF78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642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C6A293B-9C38-4AD4-9CC8-BC3F2E23194D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52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44024A4-7D19-472F-8A94-C62C9E18330C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0849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A32376-6021-47AE-BDD9-45D62728EAA9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04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99FA4F5-B9D6-443E-B3DE-40433DA7615B}" type="datetime1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2020-04-09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A8539F-B98D-4391-832D-80A41D958F11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srgbClr val="231F20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srgbClr val="231F20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836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7D4EB-040F-4A14-919F-62E7236D4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644" y="307976"/>
            <a:ext cx="10928711" cy="338666"/>
          </a:xfrm>
        </p:spPr>
        <p:txBody>
          <a:bodyPr>
            <a:normAutofit/>
          </a:bodyPr>
          <a:lstStyle/>
          <a:p>
            <a:r>
              <a:rPr lang="en-US" sz="1800" dirty="0" smtClean="0">
                <a:latin typeface="+mn-lt"/>
              </a:rPr>
              <a:t>COVID-19 Economic Response for Small Business Comparison </a:t>
            </a:r>
            <a:r>
              <a:rPr lang="en-US" sz="1800" dirty="0" smtClean="0">
                <a:latin typeface="+mn-lt"/>
              </a:rPr>
              <a:t>Chart – DRAFT – Some detail to be confirmed</a:t>
            </a:r>
            <a:endParaRPr lang="en-CA" sz="1800" b="1" dirty="0">
              <a:latin typeface="+mn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07632" y="646642"/>
            <a:ext cx="10928713" cy="0"/>
          </a:xfrm>
          <a:prstGeom prst="line">
            <a:avLst/>
          </a:prstGeom>
          <a:ln w="41275">
            <a:gradFill flip="none" rotWithShape="1">
              <a:gsLst>
                <a:gs pos="0">
                  <a:schemeClr val="accent1"/>
                </a:gs>
                <a:gs pos="35041">
                  <a:schemeClr val="accent1"/>
                </a:gs>
                <a:gs pos="67000">
                  <a:schemeClr val="accent3"/>
                </a:gs>
                <a:gs pos="89000">
                  <a:schemeClr val="accent2"/>
                </a:gs>
                <a:gs pos="78000">
                  <a:schemeClr val="accent4"/>
                </a:gs>
                <a:gs pos="100000">
                  <a:schemeClr val="bg2"/>
                </a:gs>
              </a:gsLst>
              <a:path path="circle">
                <a:fillToRect l="100000" t="100000"/>
              </a:path>
              <a:tileRect r="-100000" b="-10000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96236" y="1655416"/>
            <a:ext cx="1275364" cy="3793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Canada</a:t>
            </a:r>
            <a:endParaRPr kumimoji="0" lang="en-CA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496886" y="817545"/>
            <a:ext cx="1369509" cy="618343"/>
          </a:xfrm>
          <a:prstGeom prst="rect">
            <a:avLst/>
          </a:prstGeom>
          <a:solidFill>
            <a:schemeClr val="accent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Wage Subsidy</a:t>
            </a:r>
            <a:endParaRPr kumimoji="0" lang="en-CA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29200" y="817545"/>
            <a:ext cx="1369509" cy="618343"/>
          </a:xfrm>
          <a:prstGeom prst="rect">
            <a:avLst/>
          </a:prstGeom>
          <a:solidFill>
            <a:schemeClr val="accent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Tax Deferral</a:t>
            </a:r>
            <a:endParaRPr kumimoji="0" lang="en-CA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761514" y="817545"/>
            <a:ext cx="1369509" cy="618343"/>
          </a:xfrm>
          <a:prstGeom prst="rect">
            <a:avLst/>
          </a:prstGeom>
          <a:solidFill>
            <a:schemeClr val="accent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Loans</a:t>
            </a:r>
            <a:endParaRPr kumimoji="0" lang="en-CA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393828" y="817545"/>
            <a:ext cx="1369509" cy="618343"/>
          </a:xfrm>
          <a:prstGeom prst="rect">
            <a:avLst/>
          </a:prstGeom>
          <a:solidFill>
            <a:schemeClr val="accent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Grants</a:t>
            </a:r>
            <a:endParaRPr kumimoji="0" lang="en-CA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026142" y="817545"/>
            <a:ext cx="1369509" cy="618343"/>
          </a:xfrm>
          <a:prstGeom prst="rect">
            <a:avLst/>
          </a:prstGeom>
          <a:solidFill>
            <a:schemeClr val="accent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Expense Reduction</a:t>
            </a:r>
            <a:endParaRPr kumimoji="0" lang="en-CA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96236" y="2484414"/>
            <a:ext cx="1275364" cy="3793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UK</a:t>
            </a:r>
          </a:p>
        </p:txBody>
      </p:sp>
      <p:sp>
        <p:nvSpPr>
          <p:cNvPr id="57" name="Rectangle 56"/>
          <p:cNvSpPr/>
          <p:nvPr/>
        </p:nvSpPr>
        <p:spPr>
          <a:xfrm>
            <a:off x="96236" y="3313412"/>
            <a:ext cx="1275364" cy="3793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Australia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6236" y="4142410"/>
            <a:ext cx="1275364" cy="3793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France</a:t>
            </a:r>
          </a:p>
        </p:txBody>
      </p:sp>
      <p:sp>
        <p:nvSpPr>
          <p:cNvPr id="59" name="Rectangle 58"/>
          <p:cNvSpPr/>
          <p:nvPr/>
        </p:nvSpPr>
        <p:spPr>
          <a:xfrm>
            <a:off x="96236" y="4971408"/>
            <a:ext cx="1275364" cy="3793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Denmark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6236" y="5800405"/>
            <a:ext cx="1275364" cy="3793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Japan</a:t>
            </a:r>
          </a:p>
        </p:txBody>
      </p:sp>
      <p:sp>
        <p:nvSpPr>
          <p:cNvPr id="3" name="Rectangle 2"/>
          <p:cNvSpPr/>
          <p:nvPr/>
        </p:nvSpPr>
        <p:spPr>
          <a:xfrm>
            <a:off x="6258729" y="1434386"/>
            <a:ext cx="1630745" cy="82766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None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005627" y="143438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Sales tax and income tax deferral</a:t>
            </a:r>
            <a:endParaRPr lang="en-CA" sz="1200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632529" y="143438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$40K loan,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no interest, 25% forgivable for some businesses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$2M low-interest loans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893284" y="1434386"/>
            <a:ext cx="1630745" cy="82766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None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375868" y="143438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noProof="0" dirty="0" smtClean="0">
                <a:solidFill>
                  <a:schemeClr val="tx1"/>
                </a:solidFill>
                <a:latin typeface="Calibri" panose="020F0502020204030204"/>
              </a:rPr>
              <a:t>75% wage subsidy up to $2,000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15-30% </a:t>
            </a:r>
            <a:r>
              <a:rPr kumimoji="0" lang="en-US" sz="12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</a:rPr>
              <a:t>revenue decline requirement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6258729" y="2262050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sz="1200" dirty="0">
                <a:solidFill>
                  <a:schemeClr val="tx1"/>
                </a:solidFill>
              </a:rPr>
              <a:t>Grants of £</a:t>
            </a:r>
            <a:r>
              <a:rPr lang="en-CA" sz="1200" dirty="0" smtClean="0">
                <a:solidFill>
                  <a:schemeClr val="tx1"/>
                </a:solidFill>
              </a:rPr>
              <a:t>10k to £25K for businesses in most affected sectors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3005627" y="2262050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tax and income tax deferral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632529" y="2262050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CA" sz="1200" dirty="0">
                <a:solidFill>
                  <a:schemeClr val="tx1"/>
                </a:solidFill>
              </a:rPr>
              <a:t>Up to £</a:t>
            </a:r>
            <a:r>
              <a:rPr lang="en-CA" sz="1200" dirty="0" smtClean="0">
                <a:solidFill>
                  <a:schemeClr val="tx1"/>
                </a:solidFill>
              </a:rPr>
              <a:t>5M loan, 80% guaranteed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7893284" y="2262050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Waiving of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some business taxes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375868" y="2262050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80% wage subsidy up to £2,500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anose="020F0502020204030204"/>
              </a:rPr>
              <a:t>No revenue decline requirement</a:t>
            </a:r>
            <a:endParaRPr lang="en-US" sz="1200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6254461" y="3095968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$20-100K AUD granted to small businesses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Additional grants available from States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001359" y="3095968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Sales, property and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income tax deferral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4628261" y="3095968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 to $250K loans, 50% guaranteed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889016" y="3095968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Rent reductions equal to revenue reductions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Support for landlords to defer mortgages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1371600" y="3095968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A$3,000-4,000 wage subsidy (4 weeks)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anose="020F0502020204030204"/>
              </a:rPr>
              <a:t>30-50% revenue decline requirement</a:t>
            </a:r>
            <a:endParaRPr lang="en-CA" sz="1200" dirty="0" smtClean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6254461" y="3923632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Forgiveness of income tax (case-by-case)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Small grants for micro businesses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001359" y="3923632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Sales, social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security and income tax deferral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4628261" y="3923632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Significant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loan guarantees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7889016" y="3923632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rent and utilities deferred for companies with </a:t>
            </a:r>
            <a:r>
              <a:rPr lang="en-CA" sz="1200" dirty="0" smtClean="0">
                <a:solidFill>
                  <a:schemeClr val="tx1"/>
                </a:solidFill>
              </a:rPr>
              <a:t>&lt; </a:t>
            </a:r>
            <a:r>
              <a:rPr lang="en-CA" sz="1200" dirty="0">
                <a:solidFill>
                  <a:schemeClr val="tx1"/>
                </a:solidFill>
              </a:rPr>
              <a:t>€1 </a:t>
            </a:r>
            <a:r>
              <a:rPr lang="en-CA" sz="1200" dirty="0" smtClean="0">
                <a:solidFill>
                  <a:schemeClr val="tx1"/>
                </a:solidFill>
              </a:rPr>
              <a:t>million and &gt;70% revenue decline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1371600" y="3923632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&gt;70% wage subsidy up to €7,000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 smtClean="0">
                <a:solidFill>
                  <a:schemeClr val="tx1"/>
                </a:solidFill>
                <a:latin typeface="Calibri" panose="020F0502020204030204"/>
              </a:rPr>
              <a:t>No revenue decline requirement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6254461" y="475129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 to 75% lost sales for very small business with over 30% revenue decline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01359" y="475129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Sales tax and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income tax deferral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4628261" y="475129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Significant loan guarantees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7889016" y="475129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20-100%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of fixed costs paid by government depending on revenue declines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1371600" y="475129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>
                <a:solidFill>
                  <a:schemeClr val="tx1"/>
                </a:solidFill>
                <a:latin typeface="Calibri" panose="020F0502020204030204"/>
              </a:rPr>
              <a:t>&gt;</a:t>
            </a: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75% wage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subsidy up to C$4,700</a:t>
            </a:r>
          </a:p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Unknown revenue decline requirement</a:t>
            </a:r>
            <a:endParaRPr kumimoji="0" lang="en-CA" sz="1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5" name="Rectangle 124"/>
          <p:cNvSpPr/>
          <p:nvPr/>
        </p:nvSpPr>
        <p:spPr>
          <a:xfrm>
            <a:off x="6250193" y="5576249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$13-26K CAD Grants, if revenue declined by more than 50%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3006056" y="5576249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Tax deferral for one year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623993" y="5576249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Significant loan guarantees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7884748" y="5576249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More research needed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1376297" y="5576249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marR="0" lvl="0" indent="-1714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CA" sz="1200" dirty="0" smtClean="0">
                <a:solidFill>
                  <a:schemeClr val="tx1"/>
                </a:solidFill>
                <a:latin typeface="Calibri" panose="020F0502020204030204"/>
              </a:rPr>
              <a:t>Up to $3800 per month per household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9536375" y="1434386"/>
            <a:ext cx="1630745" cy="827664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None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9536375" y="2262050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CA" sz="1200" dirty="0">
                <a:solidFill>
                  <a:schemeClr val="tx1"/>
                </a:solidFill>
              </a:rPr>
              <a:t>Moratorium on commercial property evictions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9532107" y="3095968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Moratorium on evictions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6 months</a:t>
            </a:r>
            <a:endParaRPr lang="en-CA" sz="1200" noProof="0" dirty="0">
              <a:solidFill>
                <a:schemeClr val="tx1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Enhanced protection against creditors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532107" y="3923632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CA" sz="1200" dirty="0">
                <a:solidFill>
                  <a:schemeClr val="tx1"/>
                </a:solidFill>
              </a:rPr>
              <a:t>None required, given other measures</a:t>
            </a:r>
            <a:endParaRPr lang="en-CA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532107" y="4751296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None</a:t>
            </a:r>
            <a:r>
              <a:rPr kumimoji="0" lang="en-CA" sz="1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required, given other measures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527839" y="5576249"/>
            <a:ext cx="1630745" cy="827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noProof="0" dirty="0" smtClean="0">
                <a:solidFill>
                  <a:schemeClr val="tx1"/>
                </a:solidFill>
                <a:latin typeface="Calibri" panose="020F0502020204030204"/>
              </a:rPr>
              <a:t>More research needed</a:t>
            </a: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658456" y="809232"/>
            <a:ext cx="1369509" cy="618343"/>
          </a:xfrm>
          <a:prstGeom prst="rect">
            <a:avLst/>
          </a:prstGeom>
          <a:solidFill>
            <a:schemeClr val="accent6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Other Protections</a:t>
            </a:r>
            <a:endParaRPr kumimoji="0" lang="en-CA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592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Custom 1">
      <a:dk1>
        <a:srgbClr val="231F20"/>
      </a:dk1>
      <a:lt1>
        <a:srgbClr val="FFFFFF"/>
      </a:lt1>
      <a:dk2>
        <a:srgbClr val="231F20"/>
      </a:dk2>
      <a:lt2>
        <a:srgbClr val="D8CFC6"/>
      </a:lt2>
      <a:accent1>
        <a:srgbClr val="F05133"/>
      </a:accent1>
      <a:accent2>
        <a:srgbClr val="492F92"/>
      </a:accent2>
      <a:accent3>
        <a:srgbClr val="00AFDB"/>
      </a:accent3>
      <a:accent4>
        <a:srgbClr val="49A942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334</Words>
  <Application>Microsoft Office PowerPoint</Application>
  <PresentationFormat>Widescreen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COVID-19 Economic Response for Small Business Comparison Chart – DRAFT – Some detail to be confirmed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Shell</dc:creator>
  <cp:lastModifiedBy>Jon Shell</cp:lastModifiedBy>
  <cp:revision>13</cp:revision>
  <dcterms:created xsi:type="dcterms:W3CDTF">2020-04-09T03:54:44Z</dcterms:created>
  <dcterms:modified xsi:type="dcterms:W3CDTF">2020-04-09T17:01:49Z</dcterms:modified>
</cp:coreProperties>
</file>