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7" r:id="rId6"/>
    <p:sldMasterId id="2147483701" r:id="rId7"/>
    <p:sldMasterId id="2147483713" r:id="rId8"/>
    <p:sldMasterId id="2147483725" r:id="rId9"/>
  </p:sldMasterIdLst>
  <p:notesMasterIdLst>
    <p:notesMasterId r:id="rId32"/>
  </p:notesMasterIdLst>
  <p:sldIdLst>
    <p:sldId id="256" r:id="rId10"/>
    <p:sldId id="358" r:id="rId11"/>
    <p:sldId id="374" r:id="rId12"/>
    <p:sldId id="367" r:id="rId13"/>
    <p:sldId id="369" r:id="rId14"/>
    <p:sldId id="368" r:id="rId15"/>
    <p:sldId id="370" r:id="rId16"/>
    <p:sldId id="363" r:id="rId17"/>
    <p:sldId id="364" r:id="rId18"/>
    <p:sldId id="352" r:id="rId19"/>
    <p:sldId id="353" r:id="rId20"/>
    <p:sldId id="354" r:id="rId21"/>
    <p:sldId id="356" r:id="rId22"/>
    <p:sldId id="360" r:id="rId23"/>
    <p:sldId id="366" r:id="rId24"/>
    <p:sldId id="372" r:id="rId25"/>
    <p:sldId id="361" r:id="rId26"/>
    <p:sldId id="362" r:id="rId27"/>
    <p:sldId id="371" r:id="rId28"/>
    <p:sldId id="375" r:id="rId29"/>
    <p:sldId id="365" r:id="rId30"/>
    <p:sldId id="359" r:id="rId31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Lachlan, Kathy (MEDTE/MRI)" initials="KMc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2" autoAdjust="0"/>
    <p:restoredTop sz="93720" autoAdjust="0"/>
  </p:normalViewPr>
  <p:slideViewPr>
    <p:cSldViewPr>
      <p:cViewPr varScale="1">
        <p:scale>
          <a:sx n="81" d="100"/>
          <a:sy n="81" d="100"/>
        </p:scale>
        <p:origin x="9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24AAF9C4-A2A8-45DC-BEB0-D9B818E9829C}" type="datetimeFigureOut">
              <a:rPr lang="en-CA" smtClean="0"/>
              <a:pPr/>
              <a:t>02/12/2014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C837A69-CB49-47D6-9E83-A87F55E7DB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500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37A69-CB49-47D6-9E83-A87F55E7DBBC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778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37A69-CB49-47D6-9E83-A87F55E7DBBC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737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B30A-18AF-48DB-B5D3-632A8B8364A4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8B1A-C882-4CDC-AD95-F2C4D6FA05E4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B50-6A05-496D-AAD2-805B86A4D0DF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6E16-382D-4F7A-98BE-4924EC479524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CB5C-51AD-490E-8C6B-55AA32F0E2E1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92A5-868B-4B9B-83AB-2347866E84A8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90D2-A5BD-479A-BB65-6108840B2AEE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5B9-7AEF-422B-A861-4D0BE2E08E82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D46-4FC4-4975-9959-49CBF399D062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F8AB-68BD-4DFB-81CC-9D9AEDA7CF91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E0BB-AF08-4E51-9103-EB697A2593A8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2E37-91A1-4D39-857E-C4F371801D53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B288-9C40-45D3-8799-5860DE7A93BD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E357-3109-4F74-BE24-BBA88D69E091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76FB-683C-4DE7-8110-E2DD59F32043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070F-F345-4650-88B1-AA5F956AD8D2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8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8EE15-67AF-4CF6-8710-65D6E813A58B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9943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7546D2-2E30-42CB-97FC-514FA442F8D5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7485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5691-94E3-4F11-AA35-A63010DDBFD7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2BD8-8DBE-441B-AD88-992B1B08BC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4441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7879-15D7-417E-B8BF-59E42959ACE3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C308-8683-4335-8C4C-992827B7D6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749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724B8-44E3-4E18-92FD-BDD194F81D53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E669-5995-44DD-BCB1-CB9378B55F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98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B2FF-D063-4253-AEB0-031BFD8B7F7E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926C-8AE3-4F29-997C-B971E122332E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7409-61E2-4F6A-A864-9F85E2853B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4487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E458-1152-4FB9-9311-A339E18E4F0F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5F2D-6844-49B6-8400-0FAA2A8726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7336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3775-CB4D-431C-A5C1-52574D14D7A2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B6E4-9361-4242-8900-18D2995231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8678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5CDB-E991-4FBB-81D1-AABD57F74049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2E04-E32C-419A-9EDC-C1F147820F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9456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A2D3-F67F-45D5-97E1-D2B09C6DF336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825A-D1E3-4DEF-BE3A-FC2E648139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8683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1144-3D80-40DD-867D-D74A6C1710C0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8645-04F9-481B-82B2-574A1A012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159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1184-BC57-417B-9B85-9D6F4593006D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D36E-FE46-4B6F-9FE3-BE2BEBE18D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375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74FA-02A5-46F1-B3E5-51118C423255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B0C9-1781-4FAA-B28B-AFC9FA7856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7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12DC-C468-4452-BE56-259D5E966739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A013-6744-471B-9C58-177F9B264F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509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4ECE-53CF-4B62-A630-433119C96DD7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75E9-0B0B-46E6-9F5B-C806449ABA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76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0F11-43F0-4219-9568-8B6EA99D2567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2D45-A2D8-49DB-9527-A58F0FD865C0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80DB-B0FB-42A6-B7CE-EA1EB6A040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0213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E090-98CC-42B5-9E49-F099E2F07913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907B-86FA-4285-81DC-2BB567ADDD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7223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8A31-D59B-4BA6-8B29-50EC216AD826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426F-7E56-4769-A828-7F3EDB872E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2767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F39E-451E-41F3-BCF6-6E6387D72FEB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6733-4415-4926-893C-93A1739BAD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1626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77D0-0DFD-40E4-B26B-F46CF95CA5C5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A10E-9100-4F4A-BEDB-55E2F3C8BA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0060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AFC8-655E-4A8D-906E-069C81D22D70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057D-4218-4BD1-9DF3-C8386ED543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8049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9947-F2CB-4B9B-A33C-2C284A81E5ED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0D84-5F95-4AB6-82D2-4DAF58D270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4183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4BA84-A45D-42ED-8C92-F1EFE2C3BA3C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B3C83-A09E-48B5-BFC0-13B16B80B9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9848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CC77-F26A-421E-BB60-C754540F0541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AD548-A5A4-45ED-BD9B-9527D32C8B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6363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4398-FE3F-4785-9DB3-5FA32AF018A4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ADB7-91C9-4B2C-9A2D-607DBA181B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08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589-CE60-4363-94CF-02C50290D057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C297-F7FA-4FC4-8F3B-9A4E5D4F7783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904F-3A98-4227-B778-C8B2C06005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963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9E76-067C-4D7B-897A-C2A8A7048C21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831F-B992-4795-94FF-44AE6D99C7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881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8A7B-78FE-43CE-A32A-611D3DEE1B9C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0272-6DF7-4B4B-B8D4-5B1F663F5E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1122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F601-6F90-4D1F-833A-3519E1044DA5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12AB-6BC1-43C4-98ED-8DDBE35122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9368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B5739-4EB5-496A-8E7C-2C9E3EB0E914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F9BA-8098-41A0-A57F-B2E801C15A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2701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C48D-8331-4988-B781-0F967DECE431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9226-3D7D-4A53-BC1F-80447A4316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781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F06D-2DAA-494A-A062-363CDBA30A4E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7703-C9F7-4411-A34B-92EA35A087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68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1FD1-8EAD-4A26-9E76-A3DFA7AB381A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84B6-7C35-4CDA-AD56-B609DD7BAA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0315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97B2-3A82-4C3A-9445-C0E87CDA6287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804C-383D-4113-A916-38EDE66435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38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C43-D150-4418-9B46-5B2547F61EB3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AB8B-71A5-4128-B239-17295596D7E1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5963-94B9-470B-9607-64D2642C1FA5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93A7-7AA0-4790-A816-8F2D8C1F29E3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732DD-05A4-4288-B772-54F754C8CDA7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2692F-2DA3-4B90-B761-C744AEB410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3A385-94A1-40D0-BCA7-D72EB153EFCE}" type="datetime1">
              <a:rPr lang="en-US" smtClean="0"/>
              <a:t>12/2/2014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1F86-F694-4646-B4CA-6A883EBA95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1076_WKF_CorePPT_Template_V1-0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7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" charset="-128"/>
          <a:cs typeface="ヒラギノ角ゴ Pro W3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" charset="-128"/>
          <a:cs typeface="ヒラギノ角ゴ Pro W3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" charset="-128"/>
          <a:cs typeface="ヒラギノ角ゴ Pro W3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" charset="-128"/>
          <a:cs typeface="ヒラギノ角ゴ Pro W3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" charset="-128"/>
          <a:cs typeface="ヒラギノ角ゴ Pro W3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" charset="-128"/>
          <a:cs typeface="ヒラギノ角ゴ Pro W3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" charset="-128"/>
          <a:cs typeface="ヒラギノ角ゴ Pro W3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" charset="-128"/>
          <a:cs typeface="ヒラギノ角ゴ Pro W3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B8C36C-8F22-41E6-B45D-2F7DCF9F125A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8B52D6-7FDE-40B6-87AF-F9693E69DC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055" name="Picture 2" descr="1076_WKF_CorePPT_Template_V1-10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1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4C979D-3C49-490C-92B7-0C17D02F4407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97E67A-A443-4885-96E1-8D671E763F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079" name="Picture 1" descr="1076_WKF_CorePPT_Template_V1-0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2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06FA69-97EC-4DBA-8301-A249192B7916}" type="datetime1">
              <a:rPr lang="en-US" altLang="en-US" smtClean="0"/>
              <a:t>12/2/2014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9F7D6E-F120-4841-809F-95D59A9FB7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4103" name="Picture 2" descr="1076_WKF_CorePPT_Template_V1-05_alt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0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772400" cy="360040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 smtClean="0"/>
              <a:t/>
            </a:r>
            <a:br>
              <a:rPr lang="en-CA" sz="3600" b="1" dirty="0" smtClean="0"/>
            </a:br>
            <a:r>
              <a:rPr lang="en-CA" sz="3600" b="1" dirty="0" smtClean="0"/>
              <a:t>Are You Ready?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2800" b="1" dirty="0" smtClean="0"/>
              <a:t>Using the TORONTO2015 Games as </a:t>
            </a:r>
            <a:r>
              <a:rPr lang="en-CA" sz="2800" b="1" dirty="0" smtClean="0"/>
              <a:t>catalyst for advancing inclusive tourism </a:t>
            </a:r>
            <a:endParaRPr lang="en-C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796553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December 2,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endParaRPr lang="en-CA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92F-2DA3-4B90-B761-C744AEB410AB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44212"/>
          </a:xfrm>
        </p:spPr>
        <p:txBody>
          <a:bodyPr>
            <a:noAutofit/>
          </a:bodyPr>
          <a:lstStyle/>
          <a:p>
            <a:pPr algn="ctr"/>
            <a:r>
              <a:rPr lang="en-CA" b="1" dirty="0" smtClean="0"/>
              <a:t>Are You Ready?</a:t>
            </a:r>
            <a:br>
              <a:rPr lang="en-CA" b="1" dirty="0" smtClean="0"/>
            </a:br>
            <a:r>
              <a:rPr lang="en-CA" b="1" dirty="0" smtClean="0"/>
              <a:t>The Four Step Challenge Steps:</a:t>
            </a:r>
            <a:endParaRPr lang="en-CA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186766" cy="416246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sz="2800" dirty="0" smtClean="0"/>
              <a:t>Clear </a:t>
            </a:r>
            <a:r>
              <a:rPr lang="en-CA" sz="2800" dirty="0" smtClean="0"/>
              <a:t>path of travel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No-step entrance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Demonstrate compliance to AODA Customer Service Standard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900" dirty="0" smtClean="0"/>
              <a:t>Accessible documents and communications (website, printed material etc.)</a:t>
            </a:r>
            <a:endParaRPr lang="en-CA" sz="2900" dirty="0" smtClean="0"/>
          </a:p>
          <a:p>
            <a:pPr algn="ctr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453336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schemeClr val="bg1"/>
                </a:solidFill>
              </a:rPr>
              <a:t>©L. MacDonald &amp; D. Segal, 2014</a:t>
            </a:r>
            <a:endParaRPr lang="en-CA" sz="1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1:  Clear Path to Travel</a:t>
            </a:r>
            <a:r>
              <a:rPr lang="en-US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Challenge objective:</a:t>
            </a:r>
          </a:p>
          <a:p>
            <a:r>
              <a:rPr lang="en-US" sz="2400" dirty="0" smtClean="0"/>
              <a:t>Ensure pathways, sidewalks are clear for people who are: using mobility or other assistive devices; using strollers etc.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30 minute workshop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The workshop would include tips on how to create a clear path of travel; demonstrate ‘do’s’ and ‘don’ts’; provide a ‘take-away’ with examples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8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2:  No-Step Entrance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Challenge objective:</a:t>
            </a:r>
          </a:p>
          <a:p>
            <a:r>
              <a:rPr lang="en-US" sz="2400" dirty="0" smtClean="0"/>
              <a:t>Ensure entrance to retail outlet has a ramp, power-door operator and no steps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30 minute workshop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Educate on the importance of no-step entrances; provide overview of the work of Stop Gap; provide information on other tools for no-step entrances</a:t>
            </a:r>
          </a:p>
          <a:p>
            <a:pPr marL="0" indent="0">
              <a:buNone/>
            </a:pPr>
            <a:endParaRPr lang="en-CA" dirty="0"/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6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Step 3:  AODA Customer Service Compliance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Challenge objective:</a:t>
            </a:r>
          </a:p>
          <a:p>
            <a:r>
              <a:rPr lang="en-US" sz="2400" dirty="0" smtClean="0"/>
              <a:t>Demonstrate compliance to the Customer Service Standard of the Accessibility of Ontarians Disability Act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30 minute workshop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Provide overview of the AODA and the longer-term plans for a ‘barrier-free’ Ontario.</a:t>
            </a:r>
          </a:p>
          <a:p>
            <a:r>
              <a:rPr lang="en-US" sz="2400" dirty="0" smtClean="0"/>
              <a:t>Demonstrate the various ways business can demonstrate compliance</a:t>
            </a:r>
          </a:p>
          <a:p>
            <a:r>
              <a:rPr lang="en-US" sz="2400" dirty="0" smtClean="0"/>
              <a:t>Outcome: Business are able to </a:t>
            </a:r>
            <a:r>
              <a:rPr lang="en-US" sz="2400" dirty="0"/>
              <a:t>d</a:t>
            </a:r>
            <a:r>
              <a:rPr lang="en-US" sz="2400" dirty="0" smtClean="0"/>
              <a:t>eclare that they are compliant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72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Step 4:  Accessible </a:t>
            </a:r>
            <a:r>
              <a:rPr lang="en-US" b="1" dirty="0"/>
              <a:t>C</a:t>
            </a:r>
            <a:r>
              <a:rPr lang="en-US" b="1" dirty="0" smtClean="0"/>
              <a:t>ommunications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Challenge objective:</a:t>
            </a:r>
          </a:p>
          <a:p>
            <a:r>
              <a:rPr lang="en-US" sz="2400" dirty="0" smtClean="0"/>
              <a:t>Demonstrate that tools used to communicate with public are accessible (i.e. menus, promotional material, website etc.)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30 minute workshop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Provide direction and resources on developing accessible communications (pdf, websites, etc.)</a:t>
            </a:r>
          </a:p>
          <a:p>
            <a:r>
              <a:rPr lang="en-US" sz="2400" dirty="0" smtClean="0"/>
              <a:t>Outcome: businesses leave equipped to make changes to their communications processes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09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lvl="1"/>
            <a:r>
              <a:rPr lang="en-US" sz="4000" b="1" dirty="0"/>
              <a:t>Building a movement: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Reception </a:t>
            </a:r>
            <a:r>
              <a:rPr lang="en-US" sz="4000" b="1" dirty="0"/>
              <a:t>for businesses and AAC</a:t>
            </a:r>
            <a:br>
              <a:rPr lang="en-US" sz="4000" b="1" dirty="0"/>
            </a:b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Invite all TO2015 sponsors and partners to hear more about what can be done post-Games in the area of inclusive tourism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details </a:t>
            </a:r>
            <a:r>
              <a:rPr lang="en-US" dirty="0" smtClean="0"/>
              <a:t>to expand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14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Expanding the AYR Reach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conference to be hosted in </a:t>
            </a:r>
            <a:r>
              <a:rPr lang="en-US" dirty="0" err="1" smtClean="0"/>
              <a:t>Whitby</a:t>
            </a:r>
            <a:r>
              <a:rPr lang="en-US" dirty="0" smtClean="0"/>
              <a:t> at the Abilities Centre</a:t>
            </a:r>
          </a:p>
          <a:p>
            <a:r>
              <a:rPr lang="en-US" dirty="0" smtClean="0"/>
              <a:t>Host 2 abbreviated (half-day) conferences in Hamilton and Toronto </a:t>
            </a:r>
          </a:p>
          <a:p>
            <a:r>
              <a:rPr lang="en-US" dirty="0" smtClean="0"/>
              <a:t>Videotape all footage and upload to TORONTO2015.ORG as resources for businesses who could not attend in person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649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39" y="1196752"/>
            <a:ext cx="8363272" cy="4896544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 smtClean="0"/>
              <a:t>Confirm four-steps</a:t>
            </a:r>
          </a:p>
          <a:p>
            <a:r>
              <a:rPr lang="en-US" sz="5500" dirty="0" smtClean="0"/>
              <a:t>Prepare toolkit for challenge participants to include:</a:t>
            </a:r>
          </a:p>
          <a:p>
            <a:pPr lvl="1"/>
            <a:r>
              <a:rPr lang="en-US" sz="5500" dirty="0" smtClean="0"/>
              <a:t>Information on Path of Travel specifications</a:t>
            </a:r>
          </a:p>
          <a:p>
            <a:pPr lvl="1"/>
            <a:r>
              <a:rPr lang="en-US" sz="5500" dirty="0" smtClean="0"/>
              <a:t>No-step entrance information (re:  Stop Gap, power entrance costs)</a:t>
            </a:r>
          </a:p>
          <a:p>
            <a:pPr lvl="1"/>
            <a:r>
              <a:rPr lang="en-US" sz="5500" dirty="0" smtClean="0"/>
              <a:t>Information on AODA customer service standard</a:t>
            </a:r>
          </a:p>
          <a:p>
            <a:pPr lvl="1"/>
            <a:r>
              <a:rPr lang="en-US" sz="5500" dirty="0" smtClean="0"/>
              <a:t>Information on Accessible communications</a:t>
            </a:r>
          </a:p>
          <a:p>
            <a:pPr lvl="1"/>
            <a:r>
              <a:rPr lang="en-US" sz="5500" dirty="0" smtClean="0"/>
              <a:t>FAQs on Inclusive Tourism</a:t>
            </a:r>
          </a:p>
          <a:p>
            <a:pPr lvl="1"/>
            <a:endParaRPr lang="en-US" sz="5500" dirty="0" smtClean="0"/>
          </a:p>
          <a:p>
            <a:r>
              <a:rPr lang="en-CA" sz="5500" dirty="0" smtClean="0"/>
              <a:t>Outreach to businesses</a:t>
            </a:r>
          </a:p>
          <a:p>
            <a:pPr lvl="1"/>
            <a:r>
              <a:rPr lang="en-CA" sz="5500" dirty="0" smtClean="0"/>
              <a:t>Toronto Association of Business Improvement Areas</a:t>
            </a:r>
          </a:p>
          <a:p>
            <a:pPr lvl="1"/>
            <a:r>
              <a:rPr lang="en-US" sz="5500" dirty="0" smtClean="0"/>
              <a:t>Others; working with TO2015 Tourism Community of Practice</a:t>
            </a:r>
          </a:p>
          <a:p>
            <a:pPr marL="457200" lvl="1" indent="0">
              <a:buNone/>
            </a:pPr>
            <a:endParaRPr lang="en-US" sz="5500" dirty="0" smtClean="0"/>
          </a:p>
          <a:p>
            <a:r>
              <a:rPr lang="en-US" sz="5900" dirty="0" smtClean="0"/>
              <a:t>Outreach </a:t>
            </a:r>
            <a:r>
              <a:rPr lang="en-US" sz="5900" dirty="0" smtClean="0"/>
              <a:t>to appropriate government agencies and ministries</a:t>
            </a:r>
            <a:endParaRPr lang="en-US" sz="5900" dirty="0" smtClean="0"/>
          </a:p>
          <a:p>
            <a:r>
              <a:rPr lang="en-CA" sz="5500" dirty="0" smtClean="0"/>
              <a:t>Confirm recognition </a:t>
            </a:r>
          </a:p>
          <a:p>
            <a:pPr lvl="1"/>
            <a:r>
              <a:rPr lang="en-US" sz="5100" dirty="0" smtClean="0"/>
              <a:t>Confirm approach and use of </a:t>
            </a:r>
            <a:r>
              <a:rPr lang="en-US" sz="5100" dirty="0" smtClean="0"/>
              <a:t>Heart Parapan</a:t>
            </a:r>
            <a:endParaRPr lang="en-US" sz="5100" dirty="0" smtClean="0"/>
          </a:p>
          <a:p>
            <a:pPr lvl="1"/>
            <a:r>
              <a:rPr lang="en-CA" sz="5500" dirty="0" smtClean="0"/>
              <a:t>Planat™ </a:t>
            </a:r>
            <a:r>
              <a:rPr lang="en-US" sz="5500" dirty="0" smtClean="0"/>
              <a:t>– uploading data </a:t>
            </a:r>
            <a:endParaRPr lang="en-US" sz="5500" dirty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CA" sz="1800" dirty="0" smtClean="0"/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453336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schemeClr val="bg1"/>
                </a:solidFill>
              </a:rPr>
              <a:t>©L. MacDonald &amp; D. Segal, 2014</a:t>
            </a:r>
            <a:endParaRPr lang="en-CA" sz="1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29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High-level </a:t>
            </a:r>
            <a:r>
              <a:rPr lang="en-US" b="1" dirty="0" err="1" smtClean="0"/>
              <a:t>Workplan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CA" sz="1800" dirty="0" smtClean="0"/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453336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schemeClr val="bg1"/>
                </a:solidFill>
              </a:rPr>
              <a:t>©L. MacDonald &amp; D. Segal, 2014</a:t>
            </a:r>
            <a:endParaRPr lang="en-CA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29872"/>
              </p:ext>
            </p:extLst>
          </p:nvPr>
        </p:nvGraphicFramePr>
        <p:xfrm>
          <a:off x="452871" y="1196752"/>
          <a:ext cx="8496945" cy="418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913"/>
                <a:gridCol w="1512168"/>
                <a:gridCol w="1656184"/>
                <a:gridCol w="1728192"/>
                <a:gridCol w="1425488"/>
              </a:tblGrid>
              <a:tr h="3425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Deadline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Notes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21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Confirm four-steps</a:t>
                      </a:r>
                    </a:p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TO2015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November 10, 2014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Complete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Confirm</a:t>
                      </a:r>
                      <a:r>
                        <a:rPr lang="en-US" sz="1400" baseline="0" dirty="0" smtClean="0"/>
                        <a:t> conference approach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AAC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November</a:t>
                      </a:r>
                      <a:r>
                        <a:rPr lang="en-US" sz="1400" baseline="0" dirty="0" smtClean="0"/>
                        <a:t> 19, 2014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Complete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Prepare toolkit for challenge participants </a:t>
                      </a:r>
                    </a:p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Relevant AAC</a:t>
                      </a:r>
                      <a:r>
                        <a:rPr lang="en-US" sz="1400" baseline="0" dirty="0" smtClean="0"/>
                        <a:t> members with TO2015 support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December 10, 2014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1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Confirm recognition program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TO2015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December 10, 2014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1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Outreach to businesses</a:t>
                      </a:r>
                    </a:p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Relevant AAC members</a:t>
                      </a:r>
                      <a:r>
                        <a:rPr lang="en-US" sz="1400" baseline="0" dirty="0" smtClean="0"/>
                        <a:t> and TO2015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January</a:t>
                      </a:r>
                      <a:r>
                        <a:rPr lang="en-US" sz="1400" baseline="0" dirty="0" smtClean="0"/>
                        <a:t> 5, 2015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06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Proposed conference date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February </a:t>
                      </a:r>
                      <a:r>
                        <a:rPr lang="en-US" sz="1400" dirty="0" smtClean="0"/>
                        <a:t>20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3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Appendices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87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8822"/>
            <a:ext cx="8568952" cy="1143000"/>
          </a:xfrm>
        </p:spPr>
        <p:txBody>
          <a:bodyPr/>
          <a:lstStyle/>
          <a:p>
            <a:r>
              <a:rPr lang="en-US" sz="3600" b="1" dirty="0" smtClean="0"/>
              <a:t>Background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/>
              <a:t>The TORONTO 2015 Accessibility Advisory Council (see Appendix for membership list) has been meeting since April 2013 to:</a:t>
            </a:r>
          </a:p>
          <a:p>
            <a:pPr marL="457200" indent="-457200" algn="just">
              <a:buAutoNum type="alphaLcParenR"/>
            </a:pPr>
            <a:r>
              <a:rPr lang="en-US" sz="2000" dirty="0" smtClean="0"/>
              <a:t>Provide advice and direction to TO2015 (i.e. volunteer journey, website improvements, transportation planning etc.)</a:t>
            </a:r>
          </a:p>
          <a:p>
            <a:pPr marL="457200" indent="-457200" algn="just">
              <a:buAutoNum type="alphaLcParenR"/>
            </a:pPr>
            <a:r>
              <a:rPr lang="en-US" sz="2000" dirty="0" smtClean="0"/>
              <a:t>Developing a legacy initiative that builds accessibility awareness and has a life beyond 2015</a:t>
            </a: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Their initiative, the Are You Ready 4 Step Challenge builds on the concept used in the Parapan ‘sizzle’ video and encourages businesses to get ready to be great, inclusive hosts for the Games </a:t>
            </a:r>
            <a:endParaRPr lang="en-CA" sz="2000" dirty="0"/>
          </a:p>
          <a:p>
            <a:pPr algn="just">
              <a:buNone/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12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TORONTO 2015 Accessibility Advisory Council Members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307003"/>
              </p:ext>
            </p:extLst>
          </p:nvPr>
        </p:nvGraphicFramePr>
        <p:xfrm>
          <a:off x="683568" y="1530017"/>
          <a:ext cx="8003232" cy="4551219"/>
        </p:xfrm>
        <a:graphic>
          <a:graphicData uri="http://schemas.openxmlformats.org/drawingml/2006/table">
            <a:tbl>
              <a:tblPr/>
              <a:tblGrid>
                <a:gridCol w="722806"/>
                <a:gridCol w="1110395"/>
                <a:gridCol w="3205483"/>
                <a:gridCol w="2964548"/>
              </a:tblGrid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Alfred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Director, Outreach and Strategic Initiatives Branch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 Directorate of Ontario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Amy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Pothier</a:t>
                      </a:r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 Specialist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Quadrangle Architects Ltd.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Andrea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Inquiries Generalist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for Independent Living in Toronto (C.I.L.T.) Inc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Collinson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Program Advisor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 Directorate of Ontario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Archie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Allison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Director, Access and Awareness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Variety Village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Brian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Mclean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Interim Executive Director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Parasport Ontario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0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Christie*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Aylan-Parker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Sr. Program Advisor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 Programs Branch, Partner Engagement and Legacy Division, Pan/Parapan American Games Secretariat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Cynthia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Berringer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Para-athlete; advocate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TO2015 Youth Advisory Council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Cartlidge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 Executive Director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ParaSport Ontario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Erika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Schmutz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Paralympian</a:t>
                      </a: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(Wheelchair Rugby)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TO2015 Athlete Advisory Council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3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Gaetan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Tardif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President, Canadian Paralympic Committee;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Program Director - Rehab &amp; Post-Acute Care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Health Network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Richards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Manager, Inclusive Design Research Centre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OCAD University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Jenny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Blome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Manager, Planat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Rick Hansen Foundation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Klimitz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 Specialist, Intern Architect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Quadrangle Architects Ltd.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Jill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LeClair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Humber College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Henry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Dean of Student Success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Sheridan College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Jutta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Treviranus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Faculty, OCAD University; Director, Inclusive Design Research Centre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OCAD University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Kathy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McLachlan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Manager, Strategic Initiatives Unit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 Directorate of Ontario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Executive Director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Abilities Centre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Luke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Anderson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Founder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Stop Gap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Marcia 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Rioux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Professor, School Health Policy &amp; Management (Graduate Programs CDS and Health Equity)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York University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73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Dawthorne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Manager for Ontario Interpreting Services and Communication Access Real-Time Captioning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Canadian Hearing Society</a:t>
                      </a:r>
                    </a:p>
                  </a:txBody>
                  <a:tcPr marL="5220" marR="5220" marT="5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171684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*observer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81901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Pre-conference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their registration and in advance of the event, registrants will be asked to go to </a:t>
            </a:r>
            <a:r>
              <a:rPr lang="en-CA" dirty="0" err="1" smtClean="0"/>
              <a:t>Planat</a:t>
            </a:r>
            <a:r>
              <a:rPr lang="en-CA" dirty="0" smtClean="0"/>
              <a:t>™ </a:t>
            </a:r>
            <a:r>
              <a:rPr lang="en-US" dirty="0" smtClean="0"/>
              <a:t>and assess themselves.  They will bring the results of their assessment to the conference in the hopes that they can find the information they need to </a:t>
            </a:r>
            <a:r>
              <a:rPr lang="en-US" dirty="0" smtClean="0"/>
              <a:t>“Take the Challenge”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changes to the </a:t>
            </a:r>
            <a:br>
              <a:rPr lang="en-US" b="1" dirty="0" smtClean="0"/>
            </a:br>
            <a:r>
              <a:rPr lang="en-US" b="1" dirty="0" smtClean="0"/>
              <a:t>previous proposals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Focus energy on information event </a:t>
            </a:r>
          </a:p>
          <a:p>
            <a:r>
              <a:rPr lang="en-US" sz="2800" dirty="0" smtClean="0"/>
              <a:t>Host a post-event reception for sponsors to meet with AAC members to discuss future programs</a:t>
            </a:r>
          </a:p>
          <a:p>
            <a:r>
              <a:rPr lang="en-US" sz="2800" dirty="0" smtClean="0"/>
              <a:t>Move from 5-steps to 4-steps</a:t>
            </a:r>
          </a:p>
          <a:p>
            <a:r>
              <a:rPr lang="en-US" sz="2800" dirty="0" smtClean="0"/>
              <a:t>Program components led by TO2015 staff; AAC to provide continued advice</a:t>
            </a:r>
          </a:p>
          <a:p>
            <a:r>
              <a:rPr lang="en-US" sz="2800" dirty="0" smtClean="0"/>
              <a:t>AAC to identify volunteers to support particular components</a:t>
            </a:r>
          </a:p>
          <a:p>
            <a:r>
              <a:rPr lang="en-CA" sz="2800" dirty="0" smtClean="0"/>
              <a:t>Planat™ use </a:t>
            </a:r>
            <a:r>
              <a:rPr lang="en-US" sz="2800" dirty="0" smtClean="0"/>
              <a:t>for uploading accessible venue data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5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8822"/>
            <a:ext cx="8568952" cy="1143000"/>
          </a:xfrm>
        </p:spPr>
        <p:txBody>
          <a:bodyPr/>
          <a:lstStyle/>
          <a:p>
            <a:r>
              <a:rPr lang="en-US" sz="3600" b="1" dirty="0" smtClean="0"/>
              <a:t>Overview of the ‘Are You Ready?’ Campaign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/>
              <a:t>In preparation for the TORONTO 2015 Pan Am/Parapan Am Games, athletes are training hard now </a:t>
            </a:r>
            <a:r>
              <a:rPr lang="en-US" sz="2000" dirty="0" smtClean="0"/>
              <a:t>so they can deliver their best-ever performance</a:t>
            </a:r>
            <a:r>
              <a:rPr lang="en-US" sz="2000" dirty="0" smtClean="0"/>
              <a:t>. 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 smtClean="0"/>
              <a:t>Likewise, as a host community, we need to prepare to be the best hosts we can be. 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CA" sz="2000" dirty="0" smtClean="0"/>
              <a:t>The </a:t>
            </a:r>
            <a:r>
              <a:rPr lang="en-CA" sz="2000" dirty="0"/>
              <a:t>“Are You Ready</a:t>
            </a:r>
            <a:r>
              <a:rPr lang="en-CA" sz="2000" dirty="0" smtClean="0"/>
              <a:t>?”(AYR) </a:t>
            </a:r>
            <a:r>
              <a:rPr lang="en-CA" sz="2000" dirty="0" smtClean="0"/>
              <a:t>Campaign </a:t>
            </a:r>
            <a:r>
              <a:rPr lang="en-CA" sz="2000" dirty="0" smtClean="0"/>
              <a:t>challenges tourism-related </a:t>
            </a:r>
            <a:r>
              <a:rPr lang="en-CA" sz="2000" dirty="0" smtClean="0"/>
              <a:t>businesses </a:t>
            </a:r>
            <a:r>
              <a:rPr lang="en-CA" sz="2000" dirty="0" smtClean="0"/>
              <a:t>to make </a:t>
            </a:r>
            <a:r>
              <a:rPr lang="en-CA" sz="2000" dirty="0" smtClean="0"/>
              <a:t>four accessibility </a:t>
            </a:r>
            <a:r>
              <a:rPr lang="en-CA" sz="2000" dirty="0" smtClean="0"/>
              <a:t>improvements so </a:t>
            </a:r>
            <a:r>
              <a:rPr lang="en-CA" sz="2000" dirty="0" smtClean="0"/>
              <a:t>that they can be </a:t>
            </a:r>
            <a:r>
              <a:rPr lang="en-CA" sz="2000" dirty="0" smtClean="0"/>
              <a:t>great – inclusive - </a:t>
            </a:r>
            <a:r>
              <a:rPr lang="en-CA" sz="2000" dirty="0" smtClean="0"/>
              <a:t>hosts for the 2015 Pan Am/Parapan Am </a:t>
            </a:r>
            <a:r>
              <a:rPr lang="en-CA" sz="2000" dirty="0" smtClean="0"/>
              <a:t>Games.</a:t>
            </a:r>
          </a:p>
          <a:p>
            <a:pPr marL="0" indent="0" algn="just">
              <a:buNone/>
            </a:pP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The campaign’s recognition program not only rewards the participants but also builds </a:t>
            </a:r>
            <a:r>
              <a:rPr lang="en-CA" sz="2000" dirty="0" smtClean="0"/>
              <a:t>a legacy of public accessibility awareness and the groundwork for </a:t>
            </a:r>
            <a:r>
              <a:rPr lang="en-CA" sz="2000" dirty="0" smtClean="0"/>
              <a:t>larger movements </a:t>
            </a:r>
            <a:r>
              <a:rPr lang="en-CA" sz="2000" dirty="0" smtClean="0"/>
              <a:t>in the inclusive tourism </a:t>
            </a:r>
            <a:r>
              <a:rPr lang="en-CA" sz="2000" dirty="0" smtClean="0"/>
              <a:t>space.</a:t>
            </a:r>
            <a:endParaRPr lang="en-CA" sz="2000" dirty="0"/>
          </a:p>
          <a:p>
            <a:pPr algn="just">
              <a:buNone/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51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25760"/>
            <a:ext cx="9108504" cy="1143000"/>
          </a:xfrm>
        </p:spPr>
        <p:txBody>
          <a:bodyPr/>
          <a:lstStyle/>
          <a:p>
            <a:r>
              <a:rPr lang="en-US" sz="3600" b="1" dirty="0" smtClean="0"/>
              <a:t>The impact of the AYR Campaign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Picture it…the Canadian Wheelchair Basketball team wins its gold medal match! </a:t>
            </a:r>
          </a:p>
          <a:p>
            <a:pPr marL="0" indent="0">
              <a:buNone/>
            </a:pPr>
            <a:r>
              <a:rPr lang="en-US" sz="2000" dirty="0" smtClean="0"/>
              <a:t>They want to go to a restaurant to celebrate.</a:t>
            </a:r>
          </a:p>
          <a:p>
            <a:pPr marL="0" indent="0">
              <a:buNone/>
            </a:pPr>
            <a:r>
              <a:rPr lang="en-US" sz="2000" dirty="0" smtClean="0"/>
              <a:t>One result of the AYR campaign is that the team will have access to a database of businesses they and their families can patronize.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6" y="2420888"/>
            <a:ext cx="5233788" cy="35661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82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25760"/>
            <a:ext cx="9108504" cy="1143000"/>
          </a:xfrm>
        </p:spPr>
        <p:txBody>
          <a:bodyPr/>
          <a:lstStyle/>
          <a:p>
            <a:r>
              <a:rPr lang="en-US" sz="3600" b="1" dirty="0" smtClean="0"/>
              <a:t>The impact of the AYR Campaign </a:t>
            </a:r>
            <a:r>
              <a:rPr lang="en-US" sz="3000" b="1" dirty="0" smtClean="0"/>
              <a:t>cont’d</a:t>
            </a:r>
            <a:endParaRPr lang="en-CA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507288" cy="4525963"/>
          </a:xfrm>
        </p:spPr>
        <p:txBody>
          <a:bodyPr/>
          <a:lstStyle/>
          <a:p>
            <a:r>
              <a:rPr lang="en-US" sz="2000" dirty="0" smtClean="0"/>
              <a:t>TORONTO 2015 client groups (athletes, spectators, press etc.,) will benefit from the database of accessible businesses which will be in the </a:t>
            </a:r>
            <a:r>
              <a:rPr lang="en-US" sz="2000" dirty="0" err="1" smtClean="0"/>
              <a:t>Planat</a:t>
            </a:r>
            <a:r>
              <a:rPr lang="en-US" sz="2000" dirty="0" smtClean="0"/>
              <a:t> tool and linked to tourism portals </a:t>
            </a:r>
          </a:p>
          <a:p>
            <a:endParaRPr lang="en-US" sz="2000" dirty="0" smtClean="0"/>
          </a:p>
          <a:p>
            <a:r>
              <a:rPr lang="en-US" sz="2000" dirty="0" smtClean="0"/>
              <a:t>Tourism organizations will benefit from being able to link to the accessibility profiles, business complete as part of the challenge</a:t>
            </a:r>
          </a:p>
          <a:p>
            <a:endParaRPr lang="en-US" sz="2000" dirty="0" smtClean="0"/>
          </a:p>
          <a:p>
            <a:r>
              <a:rPr lang="en-US" sz="2000" dirty="0" smtClean="0"/>
              <a:t>Opportunity to showcase expertise and work of: Accessibility Directorate, Excellence Canada, Inclusive Research Design Centre, Quadrangle</a:t>
            </a:r>
          </a:p>
          <a:p>
            <a:endParaRPr lang="en-US" sz="2000" dirty="0" smtClean="0"/>
          </a:p>
          <a:p>
            <a:r>
              <a:rPr lang="en-US" sz="2000" dirty="0" smtClean="0"/>
              <a:t>Legacy of resources regarding inclusive tourism and accessible improvements</a:t>
            </a:r>
            <a:endParaRPr lang="en-C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55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smtClean="0"/>
              <a:t>Program Components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It begins with a challenge: </a:t>
            </a:r>
            <a:r>
              <a:rPr lang="en-US" sz="2400" u="sng" dirty="0" smtClean="0"/>
              <a:t>Get ready to welcome the world to TORONTO in 2015!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Visit </a:t>
            </a:r>
            <a:r>
              <a:rPr lang="en-US" sz="2400" dirty="0"/>
              <a:t>the </a:t>
            </a:r>
            <a:r>
              <a:rPr lang="en-US" sz="2400" dirty="0" err="1"/>
              <a:t>Planat</a:t>
            </a:r>
            <a:r>
              <a:rPr lang="en-US" sz="2400" dirty="0"/>
              <a:t> website to complete your business’ self-assessment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Attend the Are You Ready Conference and learn about how you can make low-cost, simple improvements to increase your accessibility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Take the challenge; Make the improvements as required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Amend your </a:t>
            </a:r>
            <a:r>
              <a:rPr lang="en-US" sz="2400" dirty="0" err="1"/>
              <a:t>P</a:t>
            </a:r>
            <a:r>
              <a:rPr lang="en-US" sz="2400" dirty="0" err="1" smtClean="0"/>
              <a:t>lanat</a:t>
            </a:r>
            <a:r>
              <a:rPr lang="en-US" sz="2400" dirty="0" smtClean="0"/>
              <a:t> profile to reflect your improvements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Post your “I Heart Parapan” sticker in your store window 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068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smtClean="0"/>
              <a:t>Recognition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In addition to being listed on the </a:t>
            </a:r>
            <a:r>
              <a:rPr lang="en-US" sz="2400" dirty="0" err="1" smtClean="0"/>
              <a:t>Planat</a:t>
            </a:r>
            <a:r>
              <a:rPr lang="en-US" sz="2400" dirty="0" smtClean="0"/>
              <a:t> tool, challenge participants will also be profiled on: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TORONTO2015 tourism portal</a:t>
            </a:r>
          </a:p>
          <a:p>
            <a:r>
              <a:rPr lang="en-US" sz="2400" dirty="0" smtClean="0"/>
              <a:t>Municipal and provincial tourism portals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0" t="-24310" r="-2352" b="24310"/>
          <a:stretch/>
        </p:blipFill>
        <p:spPr>
          <a:xfrm>
            <a:off x="1835696" y="2636912"/>
            <a:ext cx="3380818" cy="265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220">
            <a:off x="5687958" y="2492821"/>
            <a:ext cx="213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6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32" y="404664"/>
            <a:ext cx="8712968" cy="1143000"/>
          </a:xfrm>
        </p:spPr>
        <p:txBody>
          <a:bodyPr/>
          <a:lstStyle/>
          <a:p>
            <a:r>
              <a:rPr lang="en-US" sz="3600" b="1" dirty="0" smtClean="0"/>
              <a:t>Are You Ready Conference is…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16" y="1689025"/>
            <a:ext cx="8229600" cy="4525963"/>
          </a:xfrm>
        </p:spPr>
        <p:txBody>
          <a:bodyPr/>
          <a:lstStyle/>
          <a:p>
            <a:r>
              <a:rPr lang="en-US" dirty="0" smtClean="0"/>
              <a:t>A one-day event with the following components: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Overview of Inclusive Tourism and ROI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Workshops and demonstrations on each of the 4 steps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Building a movement: Reception for businesses and AAC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78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b="1" dirty="0" smtClean="0"/>
              <a:t>Sample Conference </a:t>
            </a:r>
            <a:r>
              <a:rPr lang="en-US" b="1" dirty="0" smtClean="0"/>
              <a:t>Program</a:t>
            </a:r>
            <a:endParaRPr lang="en-CA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1964"/>
              </p:ext>
            </p:extLst>
          </p:nvPr>
        </p:nvGraphicFramePr>
        <p:xfrm>
          <a:off x="251520" y="836712"/>
          <a:ext cx="8640960" cy="6024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73"/>
                <a:gridCol w="3335107"/>
                <a:gridCol w="2160240"/>
                <a:gridCol w="2160240"/>
              </a:tblGrid>
              <a:tr h="594696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 component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Lead</a:t>
                      </a:r>
                      <a:endParaRPr lang="en-CA" dirty="0"/>
                    </a:p>
                  </a:txBody>
                  <a:tcPr/>
                </a:tc>
              </a:tr>
              <a:tr h="3445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10am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Welcome remarks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minutes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TO2015</a:t>
                      </a:r>
                      <a:r>
                        <a:rPr lang="en-US" sz="1400" baseline="0" dirty="0" smtClean="0"/>
                        <a:t> </a:t>
                      </a:r>
                      <a:endParaRPr lang="en-CA" sz="1400" dirty="0"/>
                    </a:p>
                  </a:txBody>
                  <a:tcPr/>
                </a:tc>
              </a:tr>
              <a:tr h="5252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10:15am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Overview</a:t>
                      </a:r>
                      <a:r>
                        <a:rPr lang="en-US" sz="1400" baseline="0" dirty="0" smtClean="0"/>
                        <a:t> of inclusive tourism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minute presentation;</a:t>
                      </a:r>
                      <a:r>
                        <a:rPr lang="en-US" sz="1400" baseline="0" dirty="0" smtClean="0"/>
                        <a:t> 10 minute Q&amp;A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Lorin</a:t>
                      </a:r>
                      <a:r>
                        <a:rPr lang="en-US" sz="1400" baseline="0" dirty="0" smtClean="0"/>
                        <a:t>, Dave</a:t>
                      </a:r>
                      <a:endParaRPr lang="en-CA" sz="1400" dirty="0"/>
                    </a:p>
                  </a:txBody>
                  <a:tcPr/>
                </a:tc>
              </a:tr>
              <a:tr h="5252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11am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Real-life example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minute</a:t>
                      </a:r>
                      <a:r>
                        <a:rPr lang="en-US" sz="1400" baseline="0" dirty="0" smtClean="0"/>
                        <a:t> presentation; 10 minute Q&amp;A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Role</a:t>
                      </a:r>
                      <a:r>
                        <a:rPr lang="en-US" sz="1400" baseline="0" dirty="0" smtClean="0"/>
                        <a:t> model business</a:t>
                      </a:r>
                      <a:endParaRPr lang="en-CA" sz="1400" dirty="0"/>
                    </a:p>
                  </a:txBody>
                  <a:tcPr/>
                </a:tc>
              </a:tr>
              <a:tr h="3445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11:45am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Break &amp; get lunch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minutes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</a:tr>
              <a:tr h="5252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12:15pm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Accessibility</a:t>
                      </a:r>
                      <a:r>
                        <a:rPr lang="en-US" sz="1400" baseline="0" smtClean="0"/>
                        <a:t> at your fingertips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 minute panel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Planat</a:t>
                      </a:r>
                      <a:r>
                        <a:rPr lang="en-US" sz="1400" dirty="0" smtClean="0"/>
                        <a:t>, Tourism</a:t>
                      </a:r>
                      <a:r>
                        <a:rPr lang="en-US" sz="1400" baseline="0" dirty="0" smtClean="0"/>
                        <a:t> Toronto, Ontario Tour</a:t>
                      </a:r>
                      <a:endParaRPr lang="en-CA" sz="1400" dirty="0"/>
                    </a:p>
                  </a:txBody>
                  <a:tcPr/>
                </a:tc>
              </a:tr>
              <a:tr h="3547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1pm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Creating</a:t>
                      </a:r>
                      <a:r>
                        <a:rPr lang="en-US" sz="1400" baseline="0" dirty="0" smtClean="0"/>
                        <a:t> a clear path of travel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minutes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Amy</a:t>
                      </a:r>
                      <a:endParaRPr lang="en-CA" sz="1400" dirty="0"/>
                    </a:p>
                  </a:txBody>
                  <a:tcPr/>
                </a:tc>
              </a:tr>
              <a:tr h="3445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1:40pm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No-step</a:t>
                      </a:r>
                      <a:r>
                        <a:rPr lang="en-US" sz="1400" baseline="0" dirty="0" smtClean="0"/>
                        <a:t> entrance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minutes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Luke</a:t>
                      </a:r>
                      <a:endParaRPr lang="en-CA" sz="1400" dirty="0"/>
                    </a:p>
                  </a:txBody>
                  <a:tcPr/>
                </a:tc>
              </a:tr>
              <a:tr h="5109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2:10pm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AODA Customer</a:t>
                      </a:r>
                      <a:r>
                        <a:rPr lang="en-US" sz="1400" baseline="0" dirty="0" smtClean="0"/>
                        <a:t> Service Standard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30 minutes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ADO</a:t>
                      </a:r>
                      <a:endParaRPr lang="en-CA" sz="1400" dirty="0"/>
                    </a:p>
                  </a:txBody>
                  <a:tcPr/>
                </a:tc>
              </a:tr>
              <a:tr h="5252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2:40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Accessible</a:t>
                      </a:r>
                      <a:r>
                        <a:rPr lang="en-US" sz="1400" baseline="0" dirty="0" smtClean="0"/>
                        <a:t> documents and communications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minutes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Jutta/Jan</a:t>
                      </a:r>
                      <a:endParaRPr lang="en-CA" sz="1400" dirty="0"/>
                    </a:p>
                  </a:txBody>
                  <a:tcPr/>
                </a:tc>
              </a:tr>
              <a:tr h="5252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3:00pm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Real-life example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 minute</a:t>
                      </a:r>
                      <a:r>
                        <a:rPr lang="en-US" sz="1400" baseline="0" dirty="0" smtClean="0"/>
                        <a:t> presentation; 10 minute Q&amp;A</a:t>
                      </a:r>
                      <a:endParaRPr lang="en-C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Role</a:t>
                      </a:r>
                      <a:r>
                        <a:rPr lang="en-US" sz="1400" baseline="0" dirty="0" smtClean="0"/>
                        <a:t> model business</a:t>
                      </a:r>
                      <a:endParaRPr lang="en-CA" sz="1400" dirty="0" smtClean="0"/>
                    </a:p>
                    <a:p>
                      <a:endParaRPr lang="en-CA" sz="1400" dirty="0"/>
                    </a:p>
                  </a:txBody>
                  <a:tcPr/>
                </a:tc>
              </a:tr>
              <a:tr h="3795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3:30pm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Closing remarks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r>
                        <a:rPr lang="en-US" sz="1400" baseline="0" dirty="0" smtClean="0"/>
                        <a:t> minutes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Rt.</a:t>
                      </a:r>
                      <a:r>
                        <a:rPr lang="en-US" sz="1400" baseline="0" dirty="0" smtClean="0"/>
                        <a:t> Hon. David </a:t>
                      </a:r>
                      <a:r>
                        <a:rPr lang="en-US" sz="1400" baseline="0" dirty="0" err="1" smtClean="0"/>
                        <a:t>Onley</a:t>
                      </a:r>
                      <a:endParaRPr lang="en-CA" sz="1400" dirty="0"/>
                    </a:p>
                  </a:txBody>
                  <a:tcPr/>
                </a:tc>
              </a:tr>
              <a:tr h="5252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4pm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Building a movement: Reception for businesses and AAC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</a:t>
                      </a:r>
                      <a:r>
                        <a:rPr lang="en-US" sz="1400" baseline="0" dirty="0" smtClean="0"/>
                        <a:t> minutes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TO2015</a:t>
                      </a:r>
                      <a:r>
                        <a:rPr lang="en-US" sz="1400" baseline="0" dirty="0" smtClean="0"/>
                        <a:t>, AAC, sponsors</a:t>
                      </a:r>
                      <a:endParaRPr lang="en-CA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C308-8683-4335-8C4C-992827B7D61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48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AA998623BB2E478D5A547CCA5C3602" ma:contentTypeVersion="0" ma:contentTypeDescription="Create a new document." ma:contentTypeScope="" ma:versionID="0aa3b314b56e36cee39e5bdd67eeb30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69fa832541f645167b56216994bf2b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2020C-A0CE-414E-832C-A8469AC42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2A1592-0036-48EE-968F-33B1432F7441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667BE2-13AC-48E4-B731-AAE67ECA95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7955</TotalTime>
  <Words>1535</Words>
  <Application>Microsoft Office PowerPoint</Application>
  <PresentationFormat>On-screen Show (4:3)</PresentationFormat>
  <Paragraphs>315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Tahoma</vt:lpstr>
      <vt:lpstr>ヒラギノ角ゴ Pro W3</vt:lpstr>
      <vt:lpstr>Custom Design</vt:lpstr>
      <vt:lpstr>1_Custom Design</vt:lpstr>
      <vt:lpstr>PPT_Template</vt:lpstr>
      <vt:lpstr>2_Custom Design</vt:lpstr>
      <vt:lpstr>3_Custom Design</vt:lpstr>
      <vt:lpstr>4_Custom Design</vt:lpstr>
      <vt:lpstr> Are You Ready?  Using the TORONTO2015 Games as catalyst for advancing inclusive tourism </vt:lpstr>
      <vt:lpstr>Background</vt:lpstr>
      <vt:lpstr>Overview of the ‘Are You Ready?’ Campaign</vt:lpstr>
      <vt:lpstr>The impact of the AYR Campaign</vt:lpstr>
      <vt:lpstr>The impact of the AYR Campaign cont’d</vt:lpstr>
      <vt:lpstr>Program Components</vt:lpstr>
      <vt:lpstr>Recognition</vt:lpstr>
      <vt:lpstr>Are You Ready Conference is…</vt:lpstr>
      <vt:lpstr>Sample Conference Program</vt:lpstr>
      <vt:lpstr>Are You Ready? The Four Step Challenge Steps:</vt:lpstr>
      <vt:lpstr>Step 1:  Clear Path to Travel </vt:lpstr>
      <vt:lpstr>Step 2:  No-Step Entrance</vt:lpstr>
      <vt:lpstr>Step 3:  AODA Customer Service Compliance</vt:lpstr>
      <vt:lpstr>Step 4:  Accessible Communications</vt:lpstr>
      <vt:lpstr>Building a movement:  Reception for businesses and AAC </vt:lpstr>
      <vt:lpstr>Expanding the AYR Reach</vt:lpstr>
      <vt:lpstr>Next Steps</vt:lpstr>
      <vt:lpstr>High-level Workplan</vt:lpstr>
      <vt:lpstr>Appendices</vt:lpstr>
      <vt:lpstr>TORONTO 2015 Accessibility Advisory Council Members</vt:lpstr>
      <vt:lpstr>Pre-conference</vt:lpstr>
      <vt:lpstr>Primary changes to the  previous proposals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Beyond the Minimum: From Compliance to Competitive Advantage</dc:title>
  <dc:creator>Lorin</dc:creator>
  <cp:lastModifiedBy>Naki Osutei</cp:lastModifiedBy>
  <cp:revision>508</cp:revision>
  <cp:lastPrinted>2014-11-25T13:21:11Z</cp:lastPrinted>
  <dcterms:created xsi:type="dcterms:W3CDTF">2014-06-30T21:25:44Z</dcterms:created>
  <dcterms:modified xsi:type="dcterms:W3CDTF">2014-12-02T23:56:02Z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0x0101003BAA998623BB2E478D5A547CCA5C3602</vt:lpwstr>
  </property>
  <property fmtid="{D5CDD505-2E9C-101B-9397-08002B2CF9AE}" pid="3" name="IsMyDocuments">
    <vt:bool>true</vt:bool>
  </property>
</Properties>
</file>